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0" r:id="rId1"/>
  </p:sldMasterIdLst>
  <p:notesMasterIdLst>
    <p:notesMasterId r:id="rId14"/>
  </p:notesMasterIdLst>
  <p:sldIdLst>
    <p:sldId id="260" r:id="rId2"/>
    <p:sldId id="257" r:id="rId3"/>
    <p:sldId id="258" r:id="rId4"/>
    <p:sldId id="270" r:id="rId5"/>
    <p:sldId id="261" r:id="rId6"/>
    <p:sldId id="262" r:id="rId7"/>
    <p:sldId id="263" r:id="rId8"/>
    <p:sldId id="271" r:id="rId9"/>
    <p:sldId id="272" r:id="rId10"/>
    <p:sldId id="268" r:id="rId11"/>
    <p:sldId id="269" r:id="rId12"/>
    <p:sldId id="265"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US"/>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73131B47-A2A9-42FA-B905-EEA1C97BF6A6}" type="datetimeFigureOut">
              <a:rPr lang="en-US" smtClean="0"/>
              <a:t>7/11/2021</a:t>
            </a:fld>
            <a:endParaRPr lang="en-US"/>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en-US"/>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6433D9BF-A4E4-4C63-96A1-A3A19B85389D}" type="slidenum">
              <a:rPr lang="en-US" smtClean="0"/>
              <a:t>‹#›</a:t>
            </a:fld>
            <a:endParaRPr lang="en-US"/>
          </a:p>
        </p:txBody>
      </p:sp>
    </p:spTree>
    <p:extLst>
      <p:ext uri="{BB962C8B-B14F-4D97-AF65-F5344CB8AC3E}">
        <p14:creationId xmlns:p14="http://schemas.microsoft.com/office/powerpoint/2010/main" val="334749004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1532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صورة بانورامي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B61BEF0D-F0BB-DE4B-95CE-6DB70DBA9567}" type="datetimeFigureOut">
              <a:rPr lang="en-US" smtClean="0"/>
              <a:pPr/>
              <a:t>7/11/2021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89056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B61BEF0D-F0BB-DE4B-95CE-6DB70DBA9567}" type="datetimeFigureOut">
              <a:rPr lang="en-US" smtClean="0"/>
              <a:pPr/>
              <a:t>7/11/2021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968280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ar-SA" smtClean="0"/>
              <a:t>انقر لتحرير نمط العنوان الرئيسي</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B61BEF0D-F0BB-DE4B-95CE-6DB70DBA9567}" type="datetimeFigureOut">
              <a:rPr lang="en-US" smtClean="0"/>
              <a:pPr/>
              <a:t>7/11/2021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472260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B61BEF0D-F0BB-DE4B-95CE-6DB70DBA9567}" type="datetimeFigureOut">
              <a:rPr lang="en-US" smtClean="0"/>
              <a:pPr/>
              <a:t>7/11/2021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34708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أعمدة">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ar-SA" smtClean="0"/>
              <a:t>انقر لتحرير نمط العنوان الرئيسي</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3" name="Date Placeholder 2"/>
          <p:cNvSpPr>
            <a:spLocks noGrp="1"/>
          </p:cNvSpPr>
          <p:nvPr>
            <p:ph type="dt" sz="half" idx="10"/>
          </p:nvPr>
        </p:nvSpPr>
        <p:spPr/>
        <p:txBody>
          <a:bodyPr/>
          <a:lstStyle/>
          <a:p>
            <a:fld id="{B61BEF0D-F0BB-DE4B-95CE-6DB70DBA9567}" type="datetimeFigureOut">
              <a:rPr lang="en-US" smtClean="0"/>
              <a:pPr/>
              <a:t>7/11/2021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051636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أعمدة صور">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ar-SA" smtClean="0"/>
              <a:t>انقر لتحرير نمط العنوان الرئيسي</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smtClean="0"/>
              <a:t>انقر فوق الأيقونة لإضافة صورة</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تحرير أنماط النص الرئيسي</a:t>
            </a:r>
          </a:p>
        </p:txBody>
      </p:sp>
      <p:sp>
        <p:nvSpPr>
          <p:cNvPr id="3" name="Date Placeholder 2"/>
          <p:cNvSpPr>
            <a:spLocks noGrp="1"/>
          </p:cNvSpPr>
          <p:nvPr>
            <p:ph type="dt" sz="half" idx="10"/>
          </p:nvPr>
        </p:nvSpPr>
        <p:spPr/>
        <p:txBody>
          <a:bodyPr/>
          <a:lstStyle/>
          <a:p>
            <a:fld id="{B61BEF0D-F0BB-DE4B-95CE-6DB70DBA9567}" type="datetimeFigureOut">
              <a:rPr lang="en-US" smtClean="0"/>
              <a:pPr/>
              <a:t>7/11/2021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151615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756890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60296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Content Placeholder 2"/>
          <p:cNvSpPr>
            <a:spLocks noGrp="1"/>
          </p:cNvSpPr>
          <p:nvPr>
            <p:ph idx="1"/>
          </p:nvPr>
        </p:nvSpPr>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43853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تحرير أنماط النص الرئيسي</a:t>
            </a:r>
          </a:p>
        </p:txBody>
      </p:sp>
      <p:sp>
        <p:nvSpPr>
          <p:cNvPr id="4" name="Date Placeholder 3"/>
          <p:cNvSpPr>
            <a:spLocks noGrp="1"/>
          </p:cNvSpPr>
          <p:nvPr>
            <p:ph type="dt" sz="half" idx="10"/>
          </p:nvPr>
        </p:nvSpPr>
        <p:spPr/>
        <p:txBody>
          <a:bodyPr/>
          <a:lstStyle/>
          <a:p>
            <a:fld id="{B61BEF0D-F0BB-DE4B-95CE-6DB70DBA9567}" type="datetimeFigureOut">
              <a:rPr lang="en-US" smtClean="0"/>
              <a:pPr/>
              <a:t>7/11/2021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89660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ar-SA" smtClean="0"/>
              <a:t>انقر لتحرير نمط العنوان الرئيسي</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7/11/2021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33864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4" name="Content Placeholder 3"/>
          <p:cNvSpPr>
            <a:spLocks noGrp="1"/>
          </p:cNvSpPr>
          <p:nvPr>
            <p:ph sz="half" idx="2"/>
          </p:nvPr>
        </p:nvSpPr>
        <p:spPr>
          <a:xfrm>
            <a:off x="913795" y="2912232"/>
            <a:ext cx="5107208" cy="287896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تحرير أنماط النص الرئيسي</a:t>
            </a:r>
          </a:p>
        </p:txBody>
      </p:sp>
      <p:sp>
        <p:nvSpPr>
          <p:cNvPr id="6" name="Content Placeholder 5"/>
          <p:cNvSpPr>
            <a:spLocks noGrp="1"/>
          </p:cNvSpPr>
          <p:nvPr>
            <p:ph sz="quarter" idx="4"/>
          </p:nvPr>
        </p:nvSpPr>
        <p:spPr>
          <a:xfrm>
            <a:off x="6172200" y="2912232"/>
            <a:ext cx="5095357" cy="2878968"/>
          </a:xfrm>
        </p:spPr>
        <p:txBody>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7/11/2021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63724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7/11/2021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61092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7/11/2021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545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B61BEF0D-F0BB-DE4B-95CE-6DB70DBA9567}" type="datetimeFigureOut">
              <a:rPr lang="en-US" smtClean="0"/>
              <a:pPr/>
              <a:t>7/11/2021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46943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ar-SA" smtClean="0"/>
              <a:t>انقر لتحرير نمط العنوان الرئيسي</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تحرير أنماط النص الرئيسي</a:t>
            </a:r>
          </a:p>
        </p:txBody>
      </p:sp>
      <p:sp>
        <p:nvSpPr>
          <p:cNvPr id="5" name="Date Placeholder 4"/>
          <p:cNvSpPr>
            <a:spLocks noGrp="1"/>
          </p:cNvSpPr>
          <p:nvPr>
            <p:ph type="dt" sz="half" idx="10"/>
          </p:nvPr>
        </p:nvSpPr>
        <p:spPr/>
        <p:txBody>
          <a:bodyPr/>
          <a:lstStyle/>
          <a:p>
            <a:fld id="{B61BEF0D-F0BB-DE4B-95CE-6DB70DBA9567}" type="datetimeFigureOut">
              <a:rPr lang="en-US" smtClean="0"/>
              <a:pPr/>
              <a:t>7/11/2021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17652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ar-SA" smtClean="0"/>
              <a:t>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61BEF0D-F0BB-DE4B-95CE-6DB70DBA9567}" type="datetimeFigureOut">
              <a:rPr lang="en-US" smtClean="0"/>
              <a:pPr/>
              <a:t>7/11/2021</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03203258"/>
      </p:ext>
    </p:extLst>
  </p:cSld>
  <p:clrMap bg1="dk1" tx1="lt1" bg2="dk2" tx2="lt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1854924" y="1288869"/>
            <a:ext cx="8395063" cy="4031873"/>
          </a:xfrm>
          <a:prstGeom prst="rect">
            <a:avLst/>
          </a:prstGeom>
          <a:noFill/>
        </p:spPr>
        <p:txBody>
          <a:bodyPr wrap="square" rtlCol="0">
            <a:spAutoFit/>
          </a:bodyPr>
          <a:lstStyle/>
          <a:p>
            <a:pPr algn="ctr"/>
            <a:r>
              <a:rPr lang="ar-IQ" sz="3200" dirty="0" smtClean="0">
                <a:latin typeface="Times New Roman" panose="02020603050405020304" pitchFamily="18" charset="0"/>
                <a:cs typeface="Times New Roman" panose="02020603050405020304" pitchFamily="18" charset="0"/>
              </a:rPr>
              <a:t>دراسة الخصائص المغناطيسية والإلكترونية باستخدام الحسابات المباد</a:t>
            </a:r>
            <a:r>
              <a:rPr lang="ar-IQ" sz="3200" dirty="0">
                <a:latin typeface="Times New Roman" panose="02020603050405020304" pitchFamily="18" charset="0"/>
                <a:cs typeface="Times New Roman" panose="02020603050405020304" pitchFamily="18" charset="0"/>
              </a:rPr>
              <a:t>ئ</a:t>
            </a:r>
            <a:r>
              <a:rPr lang="ar-IQ" sz="3200" dirty="0" smtClean="0">
                <a:latin typeface="Times New Roman" panose="02020603050405020304" pitchFamily="18" charset="0"/>
                <a:cs typeface="Times New Roman" panose="02020603050405020304" pitchFamily="18" charset="0"/>
              </a:rPr>
              <a:t> الأولية لسبيكتي انصاف هيوسلر </a:t>
            </a:r>
            <a:endParaRPr lang="en-US" sz="3200" dirty="0" smtClean="0">
              <a:latin typeface="Times New Roman" panose="02020603050405020304" pitchFamily="18" charset="0"/>
              <a:cs typeface="Times New Roman" panose="02020603050405020304" pitchFamily="18" charset="0"/>
            </a:endParaRPr>
          </a:p>
          <a:p>
            <a:pPr algn="ctr"/>
            <a:r>
              <a:rPr lang="en-US" sz="3200" dirty="0" smtClean="0">
                <a:latin typeface="Times New Roman" panose="02020603050405020304" pitchFamily="18" charset="0"/>
                <a:cs typeface="Times New Roman" panose="02020603050405020304" pitchFamily="18" charset="0"/>
              </a:rPr>
              <a:t>MgCaB </a:t>
            </a:r>
            <a:r>
              <a:rPr lang="ar-IQ" sz="3200" dirty="0">
                <a:latin typeface="Times New Roman" panose="02020603050405020304" pitchFamily="18" charset="0"/>
                <a:cs typeface="Times New Roman" panose="02020603050405020304" pitchFamily="18" charset="0"/>
              </a:rPr>
              <a:t> </a:t>
            </a:r>
            <a:r>
              <a:rPr lang="ar-IQ" sz="3200" dirty="0" smtClean="0">
                <a:latin typeface="Times New Roman" panose="02020603050405020304" pitchFamily="18" charset="0"/>
                <a:cs typeface="Times New Roman" panose="02020603050405020304" pitchFamily="18" charset="0"/>
              </a:rPr>
              <a:t>و</a:t>
            </a:r>
            <a:r>
              <a:rPr lang="en-US" sz="3200" dirty="0" smtClean="0">
                <a:latin typeface="Times New Roman" panose="02020603050405020304" pitchFamily="18" charset="0"/>
                <a:cs typeface="Times New Roman" panose="02020603050405020304" pitchFamily="18" charset="0"/>
              </a:rPr>
              <a:t>KCaB</a:t>
            </a:r>
          </a:p>
          <a:p>
            <a:pPr algn="ctr"/>
            <a:endParaRPr lang="ar-IQ" sz="3200" dirty="0">
              <a:latin typeface="Times New Roman" panose="02020603050405020304" pitchFamily="18" charset="0"/>
              <a:cs typeface="Times New Roman" panose="02020603050405020304" pitchFamily="18" charset="0"/>
            </a:endParaRPr>
          </a:p>
          <a:p>
            <a:pPr algn="ctr"/>
            <a:endParaRPr lang="ar-IQ" sz="3200" dirty="0" smtClean="0">
              <a:latin typeface="Times New Roman" panose="02020603050405020304" pitchFamily="18" charset="0"/>
              <a:cs typeface="Times New Roman" panose="02020603050405020304" pitchFamily="18" charset="0"/>
            </a:endParaRPr>
          </a:p>
          <a:p>
            <a:pPr algn="ctr"/>
            <a:r>
              <a:rPr lang="ar-IQ" sz="3200" dirty="0" smtClean="0">
                <a:latin typeface="Times New Roman" panose="02020603050405020304" pitchFamily="18" charset="0"/>
                <a:cs typeface="Times New Roman" panose="02020603050405020304" pitchFamily="18" charset="0"/>
              </a:rPr>
              <a:t>الطالبة : ود عبد القادر عبد </a:t>
            </a:r>
          </a:p>
          <a:p>
            <a:pPr algn="ctr"/>
            <a:r>
              <a:rPr lang="ar-IQ" sz="3200" dirty="0" smtClean="0">
                <a:latin typeface="Times New Roman" panose="02020603050405020304" pitchFamily="18" charset="0"/>
                <a:cs typeface="Times New Roman" panose="02020603050405020304" pitchFamily="18" charset="0"/>
              </a:rPr>
              <a:t>بأشراف الأستاذ الدكتور جبار منصور </a:t>
            </a:r>
            <a:endParaRPr lang="en-US" sz="3200" dirty="0" smtClean="0">
              <a:latin typeface="Times New Roman" panose="02020603050405020304" pitchFamily="18" charset="0"/>
              <a:cs typeface="Times New Roman" panose="02020603050405020304" pitchFamily="18" charset="0"/>
            </a:endParaRPr>
          </a:p>
          <a:p>
            <a:pPr algn="ctr"/>
            <a:endParaRPr lang="en-US" sz="3200" dirty="0"/>
          </a:p>
        </p:txBody>
      </p:sp>
    </p:spTree>
    <p:extLst>
      <p:ext uri="{BB962C8B-B14F-4D97-AF65-F5344CB8AC3E}">
        <p14:creationId xmlns:p14="http://schemas.microsoft.com/office/powerpoint/2010/main" val="3278470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122800" y="0"/>
            <a:ext cx="10353761" cy="757646"/>
          </a:xfrm>
        </p:spPr>
        <p:txBody>
          <a:bodyPr/>
          <a:lstStyle/>
          <a:p>
            <a:pPr algn="r"/>
            <a:r>
              <a:rPr lang="ar-IQ" dirty="0" smtClean="0">
                <a:solidFill>
                  <a:srgbClr val="FFC000"/>
                </a:solidFill>
              </a:rPr>
              <a:t>2- للسطح (001)</a:t>
            </a:r>
            <a:endParaRPr lang="en-US" dirty="0">
              <a:solidFill>
                <a:srgbClr val="FFC000"/>
              </a:solidFill>
            </a:endParaRPr>
          </a:p>
        </p:txBody>
      </p:sp>
      <p:sp>
        <p:nvSpPr>
          <p:cNvPr id="3" name="عنصر نائب للنص 2"/>
          <p:cNvSpPr>
            <a:spLocks noGrp="1"/>
          </p:cNvSpPr>
          <p:nvPr>
            <p:ph type="body" idx="1"/>
          </p:nvPr>
        </p:nvSpPr>
        <p:spPr>
          <a:xfrm>
            <a:off x="-483497" y="6206637"/>
            <a:ext cx="5016743" cy="521176"/>
          </a:xfrm>
        </p:spPr>
        <p:txBody>
          <a:bodyPr/>
          <a:lstStyle/>
          <a:p>
            <a:pPr algn="r"/>
            <a:r>
              <a:rPr lang="ar-IQ" dirty="0" smtClean="0"/>
              <a:t>عند النهاية</a:t>
            </a:r>
            <a:endParaRPr lang="en-US" dirty="0"/>
          </a:p>
        </p:txBody>
      </p:sp>
      <p:pic>
        <p:nvPicPr>
          <p:cNvPr id="7" name="عنصر نائب للمحتوى 6"/>
          <p:cNvPicPr>
            <a:picLocks noGrp="1" noChangeAspect="1"/>
          </p:cNvPicPr>
          <p:nvPr>
            <p:ph sz="half" idx="2"/>
          </p:nvPr>
        </p:nvPicPr>
        <p:blipFill>
          <a:blip r:embed="rId2"/>
          <a:stretch>
            <a:fillRect/>
          </a:stretch>
        </p:blipFill>
        <p:spPr>
          <a:xfrm>
            <a:off x="60960" y="814193"/>
            <a:ext cx="5869577" cy="5329752"/>
          </a:xfrm>
          <a:prstGeom prst="rect">
            <a:avLst/>
          </a:prstGeom>
        </p:spPr>
      </p:pic>
      <p:sp>
        <p:nvSpPr>
          <p:cNvPr id="5" name="عنصر نائب للنص 4"/>
          <p:cNvSpPr>
            <a:spLocks noGrp="1"/>
          </p:cNvSpPr>
          <p:nvPr>
            <p:ph type="body" sz="quarter" idx="3"/>
          </p:nvPr>
        </p:nvSpPr>
        <p:spPr>
          <a:xfrm>
            <a:off x="5218980" y="6221653"/>
            <a:ext cx="4489137" cy="464205"/>
          </a:xfrm>
        </p:spPr>
        <p:txBody>
          <a:bodyPr/>
          <a:lstStyle/>
          <a:p>
            <a:pPr algn="r"/>
            <a:r>
              <a:rPr lang="ar-IQ" dirty="0" smtClean="0"/>
              <a:t>عند النهاية </a:t>
            </a:r>
            <a:endParaRPr lang="en-US" dirty="0"/>
          </a:p>
        </p:txBody>
      </p:sp>
      <p:pic>
        <p:nvPicPr>
          <p:cNvPr id="8" name="عنصر نائب للمحتوى 7"/>
          <p:cNvPicPr>
            <a:picLocks noGrp="1" noChangeAspect="1"/>
          </p:cNvPicPr>
          <p:nvPr>
            <p:ph sz="quarter" idx="4"/>
          </p:nvPr>
        </p:nvPicPr>
        <p:blipFill>
          <a:blip r:embed="rId3"/>
          <a:stretch>
            <a:fillRect/>
          </a:stretch>
        </p:blipFill>
        <p:spPr>
          <a:xfrm>
            <a:off x="5930537" y="814193"/>
            <a:ext cx="6261463" cy="5329752"/>
          </a:xfrm>
          <a:prstGeom prst="rect">
            <a:avLst/>
          </a:prstGeom>
        </p:spPr>
      </p:pic>
      <p:sp>
        <p:nvSpPr>
          <p:cNvPr id="9" name="مربع نص 8"/>
          <p:cNvSpPr txBox="1"/>
          <p:nvPr/>
        </p:nvSpPr>
        <p:spPr>
          <a:xfrm flipH="1">
            <a:off x="8055965" y="6278199"/>
            <a:ext cx="764178" cy="369332"/>
          </a:xfrm>
          <a:prstGeom prst="rect">
            <a:avLst/>
          </a:prstGeom>
          <a:noFill/>
        </p:spPr>
        <p:txBody>
          <a:bodyPr wrap="square" rtlCol="0">
            <a:spAutoFit/>
          </a:bodyPr>
          <a:lstStyle/>
          <a:p>
            <a:r>
              <a:rPr lang="en-US" dirty="0" smtClean="0"/>
              <a:t>B</a:t>
            </a:r>
            <a:endParaRPr lang="en-US" dirty="0"/>
          </a:p>
        </p:txBody>
      </p:sp>
      <p:sp>
        <p:nvSpPr>
          <p:cNvPr id="10" name="مربع نص 9"/>
          <p:cNvSpPr txBox="1"/>
          <p:nvPr/>
        </p:nvSpPr>
        <p:spPr>
          <a:xfrm>
            <a:off x="2446806" y="6284345"/>
            <a:ext cx="975360" cy="365760"/>
          </a:xfrm>
          <a:prstGeom prst="rect">
            <a:avLst/>
          </a:prstGeom>
          <a:noFill/>
        </p:spPr>
        <p:txBody>
          <a:bodyPr wrap="square" rtlCol="0">
            <a:spAutoFit/>
          </a:bodyPr>
          <a:lstStyle/>
          <a:p>
            <a:r>
              <a:rPr lang="en-US" dirty="0" smtClean="0"/>
              <a:t>MgCa</a:t>
            </a:r>
            <a:endParaRPr lang="en-US" dirty="0"/>
          </a:p>
        </p:txBody>
      </p:sp>
      <p:sp>
        <p:nvSpPr>
          <p:cNvPr id="4" name="مربع نص 3"/>
          <p:cNvSpPr txBox="1"/>
          <p:nvPr/>
        </p:nvSpPr>
        <p:spPr>
          <a:xfrm>
            <a:off x="783469" y="98363"/>
            <a:ext cx="2638697" cy="646331"/>
          </a:xfrm>
          <a:prstGeom prst="rect">
            <a:avLst/>
          </a:prstGeom>
          <a:noFill/>
        </p:spPr>
        <p:txBody>
          <a:bodyPr wrap="square" rtlCol="0">
            <a:spAutoFit/>
          </a:bodyPr>
          <a:lstStyle/>
          <a:p>
            <a:r>
              <a:rPr lang="en-US" sz="3600" dirty="0" smtClean="0"/>
              <a:t>MgCaB</a:t>
            </a:r>
            <a:endParaRPr lang="en-US" sz="3600" dirty="0"/>
          </a:p>
        </p:txBody>
      </p:sp>
    </p:spTree>
    <p:extLst>
      <p:ext uri="{BB962C8B-B14F-4D97-AF65-F5344CB8AC3E}">
        <p14:creationId xmlns:p14="http://schemas.microsoft.com/office/powerpoint/2010/main" val="3966897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225122" y="125756"/>
            <a:ext cx="10353761" cy="498186"/>
          </a:xfrm>
        </p:spPr>
        <p:txBody>
          <a:bodyPr>
            <a:normAutofit fontScale="90000"/>
          </a:bodyPr>
          <a:lstStyle/>
          <a:p>
            <a:pPr algn="r"/>
            <a:r>
              <a:rPr lang="ar-IQ" dirty="0" smtClean="0">
                <a:solidFill>
                  <a:srgbClr val="FFC000"/>
                </a:solidFill>
              </a:rPr>
              <a:t>2- السطح (001)</a:t>
            </a:r>
            <a:endParaRPr lang="en-US" dirty="0">
              <a:solidFill>
                <a:srgbClr val="FFC000"/>
              </a:solidFill>
            </a:endParaRPr>
          </a:p>
        </p:txBody>
      </p:sp>
      <p:sp>
        <p:nvSpPr>
          <p:cNvPr id="3" name="عنصر نائب للنص 2"/>
          <p:cNvSpPr>
            <a:spLocks noGrp="1"/>
          </p:cNvSpPr>
          <p:nvPr>
            <p:ph type="body" idx="1"/>
          </p:nvPr>
        </p:nvSpPr>
        <p:spPr>
          <a:xfrm>
            <a:off x="-652162" y="6364376"/>
            <a:ext cx="4611585" cy="499958"/>
          </a:xfrm>
        </p:spPr>
        <p:txBody>
          <a:bodyPr/>
          <a:lstStyle/>
          <a:p>
            <a:pPr algn="r"/>
            <a:r>
              <a:rPr lang="ar-IQ" dirty="0" smtClean="0"/>
              <a:t>عند النهاية</a:t>
            </a:r>
            <a:endParaRPr lang="en-US" dirty="0"/>
          </a:p>
        </p:txBody>
      </p:sp>
      <p:pic>
        <p:nvPicPr>
          <p:cNvPr id="7" name="عنصر نائب للمحتوى 6"/>
          <p:cNvPicPr>
            <a:picLocks noGrp="1" noChangeAspect="1"/>
          </p:cNvPicPr>
          <p:nvPr>
            <p:ph sz="half" idx="2"/>
          </p:nvPr>
        </p:nvPicPr>
        <p:blipFill>
          <a:blip r:embed="rId2"/>
          <a:stretch>
            <a:fillRect/>
          </a:stretch>
        </p:blipFill>
        <p:spPr>
          <a:xfrm>
            <a:off x="60960" y="623942"/>
            <a:ext cx="6113417" cy="5805747"/>
          </a:xfrm>
          <a:prstGeom prst="rect">
            <a:avLst/>
          </a:prstGeom>
        </p:spPr>
      </p:pic>
      <p:sp>
        <p:nvSpPr>
          <p:cNvPr id="5" name="عنصر نائب للنص 4"/>
          <p:cNvSpPr>
            <a:spLocks noGrp="1"/>
          </p:cNvSpPr>
          <p:nvPr>
            <p:ph type="body" sz="quarter" idx="3"/>
          </p:nvPr>
        </p:nvSpPr>
        <p:spPr>
          <a:xfrm>
            <a:off x="5191512" y="6360022"/>
            <a:ext cx="4583652" cy="508666"/>
          </a:xfrm>
        </p:spPr>
        <p:txBody>
          <a:bodyPr/>
          <a:lstStyle/>
          <a:p>
            <a:pPr algn="r"/>
            <a:r>
              <a:rPr lang="ar-IQ" dirty="0" smtClean="0"/>
              <a:t>عند النهاية </a:t>
            </a:r>
            <a:endParaRPr lang="en-US" dirty="0"/>
          </a:p>
        </p:txBody>
      </p:sp>
      <p:pic>
        <p:nvPicPr>
          <p:cNvPr id="9" name="عنصر نائب للمحتوى 8"/>
          <p:cNvPicPr>
            <a:picLocks noGrp="1" noChangeAspect="1"/>
          </p:cNvPicPr>
          <p:nvPr>
            <p:ph sz="quarter" idx="4"/>
          </p:nvPr>
        </p:nvPicPr>
        <p:blipFill>
          <a:blip r:embed="rId3"/>
          <a:stretch>
            <a:fillRect/>
          </a:stretch>
        </p:blipFill>
        <p:spPr>
          <a:xfrm>
            <a:off x="6174376" y="623942"/>
            <a:ext cx="6017623" cy="5805747"/>
          </a:xfrm>
          <a:prstGeom prst="rect">
            <a:avLst/>
          </a:prstGeom>
        </p:spPr>
      </p:pic>
      <p:sp>
        <p:nvSpPr>
          <p:cNvPr id="8" name="مربع نص 7"/>
          <p:cNvSpPr txBox="1"/>
          <p:nvPr/>
        </p:nvSpPr>
        <p:spPr>
          <a:xfrm>
            <a:off x="1963297" y="6429689"/>
            <a:ext cx="745069" cy="369332"/>
          </a:xfrm>
          <a:prstGeom prst="rect">
            <a:avLst/>
          </a:prstGeom>
          <a:noFill/>
        </p:spPr>
        <p:txBody>
          <a:bodyPr wrap="square" rtlCol="0">
            <a:spAutoFit/>
          </a:bodyPr>
          <a:lstStyle/>
          <a:p>
            <a:r>
              <a:rPr lang="en-US" dirty="0" smtClean="0"/>
              <a:t>KCa</a:t>
            </a:r>
            <a:endParaRPr lang="en-US" dirty="0"/>
          </a:p>
        </p:txBody>
      </p:sp>
      <p:sp>
        <p:nvSpPr>
          <p:cNvPr id="10" name="مربع نص 9"/>
          <p:cNvSpPr txBox="1"/>
          <p:nvPr/>
        </p:nvSpPr>
        <p:spPr>
          <a:xfrm>
            <a:off x="8215040" y="6449868"/>
            <a:ext cx="740228" cy="369332"/>
          </a:xfrm>
          <a:prstGeom prst="rect">
            <a:avLst/>
          </a:prstGeom>
          <a:noFill/>
        </p:spPr>
        <p:txBody>
          <a:bodyPr wrap="square" rtlCol="0">
            <a:spAutoFit/>
          </a:bodyPr>
          <a:lstStyle/>
          <a:p>
            <a:r>
              <a:rPr lang="en-US" dirty="0" smtClean="0"/>
              <a:t>B</a:t>
            </a:r>
            <a:endParaRPr lang="en-US" dirty="0"/>
          </a:p>
        </p:txBody>
      </p:sp>
      <p:sp>
        <p:nvSpPr>
          <p:cNvPr id="4" name="مربع نص 3"/>
          <p:cNvSpPr txBox="1"/>
          <p:nvPr/>
        </p:nvSpPr>
        <p:spPr>
          <a:xfrm>
            <a:off x="487679" y="8141"/>
            <a:ext cx="2629989" cy="646331"/>
          </a:xfrm>
          <a:prstGeom prst="rect">
            <a:avLst/>
          </a:prstGeom>
          <a:noFill/>
        </p:spPr>
        <p:txBody>
          <a:bodyPr wrap="square" rtlCol="0">
            <a:spAutoFit/>
          </a:bodyPr>
          <a:lstStyle/>
          <a:p>
            <a:r>
              <a:rPr lang="en-US" sz="3600" dirty="0" smtClean="0"/>
              <a:t>KCaB</a:t>
            </a:r>
            <a:endParaRPr lang="en-US" sz="3600" dirty="0"/>
          </a:p>
        </p:txBody>
      </p:sp>
    </p:spTree>
    <p:extLst>
      <p:ext uri="{BB962C8B-B14F-4D97-AF65-F5344CB8AC3E}">
        <p14:creationId xmlns:p14="http://schemas.microsoft.com/office/powerpoint/2010/main" val="1334104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2771192" y="2565918"/>
            <a:ext cx="6699379" cy="1323439"/>
          </a:xfrm>
          <a:prstGeom prst="rect">
            <a:avLst/>
          </a:prstGeom>
          <a:noFill/>
        </p:spPr>
        <p:txBody>
          <a:bodyPr wrap="square" rtlCol="0">
            <a:spAutoFit/>
          </a:bodyPr>
          <a:lstStyle/>
          <a:p>
            <a:pPr algn="ctr"/>
            <a:r>
              <a:rPr lang="ar-IQ" sz="8000" dirty="0" smtClean="0">
                <a:solidFill>
                  <a:srgbClr val="FFC000"/>
                </a:solidFill>
              </a:rPr>
              <a:t>شكراً لإصغائكم</a:t>
            </a:r>
            <a:endParaRPr lang="en-US" sz="8000" dirty="0">
              <a:solidFill>
                <a:srgbClr val="FFC000"/>
              </a:solidFill>
            </a:endParaRPr>
          </a:p>
        </p:txBody>
      </p:sp>
    </p:spTree>
    <p:extLst>
      <p:ext uri="{BB962C8B-B14F-4D97-AF65-F5344CB8AC3E}">
        <p14:creationId xmlns:p14="http://schemas.microsoft.com/office/powerpoint/2010/main" val="2554614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9268" y="896983"/>
            <a:ext cx="10615749" cy="4278094"/>
          </a:xfrm>
          <a:prstGeom prst="rect">
            <a:avLst/>
          </a:prstGeom>
        </p:spPr>
        <p:txBody>
          <a:bodyPr wrap="square">
            <a:spAutoFit/>
          </a:bodyPr>
          <a:lstStyle/>
          <a:p>
            <a:pPr algn="r"/>
            <a:r>
              <a:rPr lang="ar-IQ" sz="4400" dirty="0" smtClean="0">
                <a:solidFill>
                  <a:srgbClr val="FF0000"/>
                </a:solidFill>
                <a:latin typeface="Times New Roman" panose="02020603050405020304" pitchFamily="18" charset="0"/>
                <a:cs typeface="Times New Roman" panose="02020603050405020304" pitchFamily="18" charset="0"/>
              </a:rPr>
              <a:t>المقدمة</a:t>
            </a:r>
            <a:endParaRPr lang="en-US" sz="4400" dirty="0" smtClean="0">
              <a:solidFill>
                <a:srgbClr val="FF0000"/>
              </a:solidFill>
              <a:latin typeface="Times New Roman" panose="02020603050405020304" pitchFamily="18" charset="0"/>
              <a:cs typeface="Times New Roman" panose="02020603050405020304" pitchFamily="18" charset="0"/>
            </a:endParaRPr>
          </a:p>
          <a:p>
            <a:pPr algn="r"/>
            <a:r>
              <a:rPr lang="ar-IQ" sz="3200" dirty="0" smtClean="0">
                <a:solidFill>
                  <a:srgbClr val="FFFF00"/>
                </a:solidFill>
                <a:latin typeface="Times New Roman" panose="02020603050405020304" pitchFamily="18" charset="0"/>
                <a:cs typeface="Times New Roman" panose="02020603050405020304" pitchFamily="18" charset="0"/>
              </a:rPr>
              <a:t>المواد النصف معدنية</a:t>
            </a:r>
            <a:r>
              <a:rPr lang="ar-IQ" sz="2800" dirty="0" smtClean="0">
                <a:latin typeface="Times New Roman" panose="02020603050405020304" pitchFamily="18" charset="0"/>
                <a:cs typeface="Times New Roman" panose="02020603050405020304" pitchFamily="18" charset="0"/>
              </a:rPr>
              <a:t>: تم </a:t>
            </a:r>
            <a:r>
              <a:rPr lang="ar-IQ" sz="2800" dirty="0">
                <a:latin typeface="Times New Roman" panose="02020603050405020304" pitchFamily="18" charset="0"/>
                <a:cs typeface="Times New Roman" panose="02020603050405020304" pitchFamily="18" charset="0"/>
              </a:rPr>
              <a:t>اكتشافها من قبل دي-كروت .حيث من خلال برم الالكترون نحصل عل نوعين مختلفين لقناتي البرم حيث انها تسلك سلوك معدن (في الغالب) عند قناة البرم للاعلى وشبه موصل او عازل في قناة البرم للاسفل عند مستوى فيرمي.هذه المواد تعتبر من المرشحات الواعدة في تطبيقات الكترونيات البرم </a:t>
            </a:r>
            <a:r>
              <a:rPr lang="ar-IQ" sz="2800" dirty="0" smtClean="0">
                <a:latin typeface="Times New Roman" panose="02020603050405020304" pitchFamily="18" charset="0"/>
                <a:cs typeface="Times New Roman" panose="02020603050405020304" pitchFamily="18" charset="0"/>
              </a:rPr>
              <a:t>.</a:t>
            </a:r>
          </a:p>
          <a:p>
            <a:pPr algn="r"/>
            <a:r>
              <a:rPr lang="ar-IQ" sz="2800" dirty="0">
                <a:latin typeface="Times New Roman" panose="02020603050405020304" pitchFamily="18" charset="0"/>
                <a:cs typeface="Times New Roman" panose="02020603050405020304" pitchFamily="18" charset="0"/>
              </a:rPr>
              <a:t>المواد النصف معدنيه يجب ان تمتلك متطلبات رئيسيه ليتم تطبيقها في اجهزة الكترونيات البرم </a:t>
            </a:r>
          </a:p>
          <a:p>
            <a:pPr algn="r"/>
            <a:r>
              <a:rPr lang="ar-IQ" sz="2800" dirty="0">
                <a:solidFill>
                  <a:srgbClr val="FFC000"/>
                </a:solidFill>
                <a:latin typeface="Times New Roman" panose="02020603050405020304" pitchFamily="18" charset="0"/>
                <a:cs typeface="Times New Roman" panose="02020603050405020304" pitchFamily="18" charset="0"/>
              </a:rPr>
              <a:t>1_ استقطاب عالي للبرم عند مستوي فيرمي</a:t>
            </a:r>
          </a:p>
          <a:p>
            <a:pPr algn="r"/>
            <a:r>
              <a:rPr lang="ar-IQ" sz="2800" dirty="0">
                <a:solidFill>
                  <a:srgbClr val="FFC000"/>
                </a:solidFill>
                <a:latin typeface="Times New Roman" panose="02020603050405020304" pitchFamily="18" charset="0"/>
                <a:cs typeface="Times New Roman" panose="02020603050405020304" pitchFamily="18" charset="0"/>
              </a:rPr>
              <a:t>2_ درجة حرارة كيوري عند مستوي فيرمي اكبر من درجة حرارة </a:t>
            </a:r>
            <a:r>
              <a:rPr lang="ar-IQ" sz="2800" dirty="0" smtClean="0">
                <a:solidFill>
                  <a:srgbClr val="FFC000"/>
                </a:solidFill>
                <a:latin typeface="Times New Roman" panose="02020603050405020304" pitchFamily="18" charset="0"/>
                <a:cs typeface="Times New Roman" panose="02020603050405020304" pitchFamily="18" charset="0"/>
              </a:rPr>
              <a:t>الغرفة </a:t>
            </a:r>
            <a:endParaRPr lang="ar-IQ" sz="2800" dirty="0">
              <a:solidFill>
                <a:srgbClr val="FFC000"/>
              </a:solidFill>
              <a:latin typeface="Times New Roman" panose="02020603050405020304" pitchFamily="18" charset="0"/>
              <a:cs typeface="Times New Roman" panose="02020603050405020304" pitchFamily="18" charset="0"/>
            </a:endParaRPr>
          </a:p>
          <a:p>
            <a:pPr algn="r"/>
            <a:r>
              <a:rPr lang="ar-IQ" sz="2800" dirty="0">
                <a:solidFill>
                  <a:srgbClr val="FFC000"/>
                </a:solidFill>
                <a:latin typeface="Times New Roman" panose="02020603050405020304" pitchFamily="18" charset="0"/>
                <a:cs typeface="Times New Roman" panose="02020603050405020304" pitchFamily="18" charset="0"/>
              </a:rPr>
              <a:t>3_ ميزه </a:t>
            </a:r>
            <a:r>
              <a:rPr lang="ar-IQ" sz="2800" dirty="0" smtClean="0">
                <a:solidFill>
                  <a:srgbClr val="FFC000"/>
                </a:solidFill>
                <a:latin typeface="Times New Roman" panose="02020603050405020304" pitchFamily="18" charset="0"/>
                <a:cs typeface="Times New Roman" panose="02020603050405020304" pitchFamily="18" charset="0"/>
              </a:rPr>
              <a:t>عالية </a:t>
            </a:r>
            <a:r>
              <a:rPr lang="ar-IQ" sz="2800" dirty="0">
                <a:solidFill>
                  <a:srgbClr val="FFC000"/>
                </a:solidFill>
                <a:latin typeface="Times New Roman" panose="02020603050405020304" pitchFamily="18" charset="0"/>
                <a:cs typeface="Times New Roman" panose="02020603050405020304" pitchFamily="18" charset="0"/>
              </a:rPr>
              <a:t>للحد </a:t>
            </a:r>
            <a:r>
              <a:rPr lang="ar-IQ" sz="2800" dirty="0" smtClean="0">
                <a:solidFill>
                  <a:srgbClr val="FFC000"/>
                </a:solidFill>
                <a:latin typeface="Times New Roman" panose="02020603050405020304" pitchFamily="18" charset="0"/>
                <a:cs typeface="Times New Roman" panose="02020603050405020304" pitchFamily="18" charset="0"/>
              </a:rPr>
              <a:t>الفاصل</a:t>
            </a:r>
            <a:endParaRPr lang="ar-IQ" sz="2800" dirty="0">
              <a:solidFill>
                <a:srgbClr val="FFC000"/>
              </a:solidFill>
            </a:endParaRPr>
          </a:p>
        </p:txBody>
      </p:sp>
    </p:spTree>
    <p:extLst>
      <p:ext uri="{BB962C8B-B14F-4D97-AF65-F5344CB8AC3E}">
        <p14:creationId xmlns:p14="http://schemas.microsoft.com/office/powerpoint/2010/main" val="3642844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914400" y="86846"/>
            <a:ext cx="10493828" cy="7232749"/>
          </a:xfrm>
          <a:prstGeom prst="rect">
            <a:avLst/>
          </a:prstGeom>
        </p:spPr>
        <p:txBody>
          <a:bodyPr wrap="square">
            <a:spAutoFit/>
          </a:bodyPr>
          <a:lstStyle/>
          <a:p>
            <a:pPr algn="r"/>
            <a:r>
              <a:rPr lang="ar-IQ" sz="3200" dirty="0">
                <a:solidFill>
                  <a:srgbClr val="FF0000"/>
                </a:solidFill>
                <a:latin typeface="Times New Roman" panose="02020603050405020304" pitchFamily="18" charset="0"/>
                <a:cs typeface="Times New Roman" panose="02020603050405020304" pitchFamily="18" charset="0"/>
              </a:rPr>
              <a:t>انواع المواد النصف معدنيه :</a:t>
            </a:r>
          </a:p>
          <a:p>
            <a:pPr algn="r"/>
            <a:r>
              <a:rPr lang="ar-IQ" sz="2000" dirty="0">
                <a:latin typeface="Times New Roman" panose="02020603050405020304" pitchFamily="18" charset="0"/>
                <a:cs typeface="Times New Roman" panose="02020603050405020304" pitchFamily="18" charset="0"/>
              </a:rPr>
              <a:t> </a:t>
            </a:r>
          </a:p>
          <a:p>
            <a:pPr algn="r"/>
            <a:r>
              <a:rPr lang="ar-IQ" sz="3600" dirty="0">
                <a:solidFill>
                  <a:schemeClr val="accent6"/>
                </a:solidFill>
                <a:latin typeface="Times New Roman" panose="02020603050405020304" pitchFamily="18" charset="0"/>
                <a:cs typeface="Times New Roman" panose="02020603050405020304" pitchFamily="18" charset="0"/>
              </a:rPr>
              <a:t>1_ سبائك هيوسلر وتقسم الى :</a:t>
            </a:r>
            <a:r>
              <a:rPr lang="ar-IQ" sz="3600" dirty="0">
                <a:latin typeface="Times New Roman" panose="02020603050405020304" pitchFamily="18" charset="0"/>
                <a:cs typeface="Times New Roman" panose="02020603050405020304" pitchFamily="18" charset="0"/>
              </a:rPr>
              <a:t>  </a:t>
            </a:r>
            <a:endParaRPr lang="en-US" sz="3600" dirty="0" smtClean="0">
              <a:latin typeface="Times New Roman" panose="02020603050405020304" pitchFamily="18" charset="0"/>
              <a:cs typeface="Times New Roman" panose="02020603050405020304" pitchFamily="18" charset="0"/>
            </a:endParaRPr>
          </a:p>
          <a:p>
            <a:pPr algn="r"/>
            <a:endParaRPr lang="ar-IQ" sz="3600" dirty="0">
              <a:latin typeface="Times New Roman" panose="02020603050405020304" pitchFamily="18" charset="0"/>
              <a:cs typeface="Times New Roman" panose="02020603050405020304" pitchFamily="18" charset="0"/>
            </a:endParaRPr>
          </a:p>
          <a:p>
            <a:pPr algn="r" rtl="1"/>
            <a:r>
              <a:rPr lang="ar-IQ" sz="2400" dirty="0"/>
              <a:t>سبائك هيوسلر التامة: وصيغتها </a:t>
            </a:r>
            <a:r>
              <a:rPr lang="en-US" sz="2400" dirty="0">
                <a:solidFill>
                  <a:srgbClr val="FF0000"/>
                </a:solidFill>
              </a:rPr>
              <a:t>X2YZ</a:t>
            </a:r>
            <a:r>
              <a:rPr lang="ar-IQ" sz="2400" dirty="0"/>
              <a:t> وتكون فيها ال عناصر</a:t>
            </a:r>
            <a:r>
              <a:rPr lang="en-US" sz="2400" dirty="0">
                <a:solidFill>
                  <a:srgbClr val="FF0000"/>
                </a:solidFill>
              </a:rPr>
              <a:t>X</a:t>
            </a:r>
            <a:r>
              <a:rPr lang="ar-IQ" sz="2400" dirty="0">
                <a:solidFill>
                  <a:srgbClr val="FF0000"/>
                </a:solidFill>
              </a:rPr>
              <a:t> </a:t>
            </a:r>
            <a:r>
              <a:rPr lang="ar-IQ" sz="2400" dirty="0"/>
              <a:t>و</a:t>
            </a:r>
            <a:r>
              <a:rPr lang="en-US" sz="2400" dirty="0">
                <a:solidFill>
                  <a:srgbClr val="FF0000"/>
                </a:solidFill>
              </a:rPr>
              <a:t>Y</a:t>
            </a:r>
            <a:r>
              <a:rPr lang="en-US" sz="2400" dirty="0"/>
              <a:t> </a:t>
            </a:r>
            <a:r>
              <a:rPr lang="ar-IQ" sz="2400" dirty="0"/>
              <a:t>عناصر انتقاليه اما العنصر </a:t>
            </a:r>
            <a:r>
              <a:rPr lang="en-US" sz="2400" dirty="0"/>
              <a:t>Z</a:t>
            </a:r>
            <a:r>
              <a:rPr lang="ar-IQ" sz="2400" dirty="0"/>
              <a:t> يكون عنصر شبه موصل او غير </a:t>
            </a:r>
            <a:r>
              <a:rPr lang="ar-IQ" sz="2400" dirty="0" smtClean="0"/>
              <a:t>معدني</a:t>
            </a:r>
            <a:endParaRPr lang="en-US" sz="2400" dirty="0" smtClean="0"/>
          </a:p>
          <a:p>
            <a:pPr algn="r" rtl="1"/>
            <a:endParaRPr lang="en-US" sz="2400" dirty="0"/>
          </a:p>
          <a:p>
            <a:pPr algn="r" rtl="1"/>
            <a:r>
              <a:rPr lang="ar-IQ" sz="2400" dirty="0"/>
              <a:t>سبائك نصف هيوسلر: وصيغتها </a:t>
            </a:r>
            <a:r>
              <a:rPr lang="en-US" sz="2400" dirty="0">
                <a:solidFill>
                  <a:srgbClr val="FF0000"/>
                </a:solidFill>
              </a:rPr>
              <a:t>XYZ</a:t>
            </a:r>
            <a:r>
              <a:rPr lang="ar-IQ" sz="2400" dirty="0"/>
              <a:t> حيث </a:t>
            </a:r>
            <a:r>
              <a:rPr lang="en-US" sz="2400" dirty="0">
                <a:solidFill>
                  <a:srgbClr val="FF0000"/>
                </a:solidFill>
              </a:rPr>
              <a:t>X</a:t>
            </a:r>
            <a:r>
              <a:rPr lang="en-US" sz="2400" dirty="0"/>
              <a:t> </a:t>
            </a:r>
            <a:r>
              <a:rPr lang="ar-IQ" sz="2400" dirty="0"/>
              <a:t>و</a:t>
            </a:r>
            <a:r>
              <a:rPr lang="en-US" sz="2400" dirty="0">
                <a:solidFill>
                  <a:srgbClr val="FF0000"/>
                </a:solidFill>
              </a:rPr>
              <a:t>Y</a:t>
            </a:r>
            <a:r>
              <a:rPr lang="ar-IQ" sz="2400" dirty="0"/>
              <a:t>معدن </a:t>
            </a:r>
            <a:r>
              <a:rPr lang="ar-IQ" sz="2400" dirty="0" smtClean="0"/>
              <a:t>انتقاليه وفي بعض الأحيان لا تكون انتقالية </a:t>
            </a:r>
            <a:r>
              <a:rPr lang="ar-IQ" sz="2400" dirty="0"/>
              <a:t>و</a:t>
            </a:r>
            <a:r>
              <a:rPr lang="en-US" sz="2400" dirty="0">
                <a:solidFill>
                  <a:srgbClr val="FF0000"/>
                </a:solidFill>
              </a:rPr>
              <a:t>Z</a:t>
            </a:r>
            <a:r>
              <a:rPr lang="en-US" sz="2400" dirty="0"/>
              <a:t> </a:t>
            </a:r>
            <a:r>
              <a:rPr lang="ar-IQ" sz="2400" dirty="0"/>
              <a:t>يكون عنصر شبه موصل او غير </a:t>
            </a:r>
            <a:r>
              <a:rPr lang="ar-IQ" sz="2400" dirty="0" smtClean="0"/>
              <a:t>معدني</a:t>
            </a:r>
            <a:endParaRPr lang="en-US" sz="2400" dirty="0" smtClean="0"/>
          </a:p>
          <a:p>
            <a:pPr algn="r" rtl="1"/>
            <a:endParaRPr lang="en-US" sz="2400" dirty="0"/>
          </a:p>
          <a:p>
            <a:pPr algn="r" rtl="1"/>
            <a:r>
              <a:rPr lang="ar-IQ" sz="2400" dirty="0"/>
              <a:t>سبائك هيوسلر الرباعية</a:t>
            </a:r>
            <a:r>
              <a:rPr lang="en-US" sz="2400" dirty="0"/>
              <a:t>: </a:t>
            </a:r>
            <a:r>
              <a:rPr lang="ar-IQ" sz="2400" dirty="0"/>
              <a:t>وصيغتها </a:t>
            </a:r>
            <a:r>
              <a:rPr lang="en-US" sz="2400" dirty="0">
                <a:solidFill>
                  <a:srgbClr val="FF0000"/>
                </a:solidFill>
              </a:rPr>
              <a:t>XX'YZ</a:t>
            </a:r>
            <a:r>
              <a:rPr lang="ar-IQ" sz="2400" dirty="0"/>
              <a:t> حيث </a:t>
            </a:r>
            <a:r>
              <a:rPr lang="en-US" sz="2400" dirty="0">
                <a:solidFill>
                  <a:srgbClr val="FF0000"/>
                </a:solidFill>
              </a:rPr>
              <a:t>XX'Y</a:t>
            </a:r>
            <a:r>
              <a:rPr lang="ar-IQ" sz="2400" dirty="0"/>
              <a:t> عناصر انتقاليه و</a:t>
            </a:r>
            <a:r>
              <a:rPr lang="en-US" sz="2400" dirty="0">
                <a:solidFill>
                  <a:srgbClr val="FF0000"/>
                </a:solidFill>
              </a:rPr>
              <a:t>Z </a:t>
            </a:r>
            <a:r>
              <a:rPr lang="ar-IQ" sz="2400" dirty="0"/>
              <a:t>عنصر من المجموعة الثالثة او الخامسة من الجدول الدوري </a:t>
            </a:r>
            <a:endParaRPr lang="en-US" sz="2400" dirty="0"/>
          </a:p>
          <a:p>
            <a:pPr algn="r"/>
            <a:endParaRPr lang="ar-IQ" dirty="0">
              <a:latin typeface="Times New Roman" panose="02020603050405020304" pitchFamily="18" charset="0"/>
              <a:cs typeface="Times New Roman" panose="02020603050405020304" pitchFamily="18" charset="0"/>
            </a:endParaRPr>
          </a:p>
          <a:p>
            <a:pPr algn="r"/>
            <a:endParaRPr lang="ar-IQ" dirty="0" smtClean="0">
              <a:solidFill>
                <a:schemeClr val="accent6"/>
              </a:solidFill>
              <a:latin typeface="Times New Roman" panose="02020603050405020304" pitchFamily="18" charset="0"/>
              <a:cs typeface="Times New Roman" panose="02020603050405020304" pitchFamily="18" charset="0"/>
            </a:endParaRPr>
          </a:p>
          <a:p>
            <a:pPr algn="r"/>
            <a:r>
              <a:rPr lang="ar-IQ" sz="3600" dirty="0" smtClean="0">
                <a:solidFill>
                  <a:schemeClr val="accent6"/>
                </a:solidFill>
                <a:latin typeface="Times New Roman" panose="02020603050405020304" pitchFamily="18" charset="0"/>
                <a:cs typeface="Times New Roman" panose="02020603050405020304" pitchFamily="18" charset="0"/>
              </a:rPr>
              <a:t>2_المركبات الثنائية </a:t>
            </a:r>
            <a:endParaRPr lang="ar-IQ" sz="3600" dirty="0">
              <a:solidFill>
                <a:schemeClr val="accent6"/>
              </a:solidFill>
              <a:latin typeface="Times New Roman" panose="02020603050405020304" pitchFamily="18" charset="0"/>
              <a:cs typeface="Times New Roman" panose="02020603050405020304" pitchFamily="18" charset="0"/>
            </a:endParaRPr>
          </a:p>
          <a:p>
            <a:pPr algn="r"/>
            <a:r>
              <a:rPr lang="ar-IQ" sz="3600" dirty="0" smtClean="0">
                <a:solidFill>
                  <a:schemeClr val="accent6"/>
                </a:solidFill>
                <a:latin typeface="Times New Roman" panose="02020603050405020304" pitchFamily="18" charset="0"/>
                <a:cs typeface="Times New Roman" panose="02020603050405020304" pitchFamily="18" charset="0"/>
              </a:rPr>
              <a:t>3_الاوكسيدات</a:t>
            </a:r>
          </a:p>
          <a:p>
            <a:pPr algn="r"/>
            <a:endParaRPr lang="ar-IQ" sz="2000" dirty="0" smtClean="0">
              <a:latin typeface="Times New Roman" panose="02020603050405020304" pitchFamily="18" charset="0"/>
              <a:cs typeface="Times New Roman" panose="02020603050405020304" pitchFamily="18" charset="0"/>
            </a:endParaRPr>
          </a:p>
          <a:p>
            <a:pPr algn="r"/>
            <a:endParaRPr lang="ar-IQ" sz="2000" dirty="0"/>
          </a:p>
        </p:txBody>
      </p:sp>
    </p:spTree>
    <p:extLst>
      <p:ext uri="{BB962C8B-B14F-4D97-AF65-F5344CB8AC3E}">
        <p14:creationId xmlns:p14="http://schemas.microsoft.com/office/powerpoint/2010/main" val="3857561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722811" y="1933303"/>
            <a:ext cx="11007633" cy="1107996"/>
          </a:xfrm>
          <a:prstGeom prst="rect">
            <a:avLst/>
          </a:prstGeom>
          <a:noFill/>
        </p:spPr>
        <p:txBody>
          <a:bodyPr wrap="square" rtlCol="0">
            <a:spAutoFit/>
          </a:bodyPr>
          <a:lstStyle/>
          <a:p>
            <a:pPr algn="ctr"/>
            <a:r>
              <a:rPr lang="en-US" sz="6600" dirty="0" smtClean="0"/>
              <a:t>MgCaB, KCaB</a:t>
            </a:r>
          </a:p>
        </p:txBody>
      </p:sp>
    </p:spTree>
    <p:extLst>
      <p:ext uri="{BB962C8B-B14F-4D97-AF65-F5344CB8AC3E}">
        <p14:creationId xmlns:p14="http://schemas.microsoft.com/office/powerpoint/2010/main" val="2864987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a:picLocks noChangeAspect="1"/>
          </p:cNvPicPr>
          <p:nvPr/>
        </p:nvPicPr>
        <p:blipFill>
          <a:blip r:embed="rId2"/>
          <a:stretch>
            <a:fillRect/>
          </a:stretch>
        </p:blipFill>
        <p:spPr>
          <a:xfrm>
            <a:off x="261257" y="358494"/>
            <a:ext cx="11312434" cy="6045050"/>
          </a:xfrm>
          <a:prstGeom prst="rect">
            <a:avLst/>
          </a:prstGeom>
        </p:spPr>
      </p:pic>
      <p:sp>
        <p:nvSpPr>
          <p:cNvPr id="4" name="مربع نص 3"/>
          <p:cNvSpPr txBox="1"/>
          <p:nvPr/>
        </p:nvSpPr>
        <p:spPr>
          <a:xfrm>
            <a:off x="10920549" y="1898468"/>
            <a:ext cx="775063" cy="461665"/>
          </a:xfrm>
          <a:prstGeom prst="rect">
            <a:avLst/>
          </a:prstGeom>
          <a:noFill/>
        </p:spPr>
        <p:txBody>
          <a:bodyPr wrap="square" rtlCol="0">
            <a:spAutoFit/>
          </a:bodyPr>
          <a:lstStyle/>
          <a:p>
            <a:r>
              <a:rPr lang="en-US" sz="2400" dirty="0" smtClean="0">
                <a:solidFill>
                  <a:schemeClr val="bg1"/>
                </a:solidFill>
              </a:rPr>
              <a:t>Mg</a:t>
            </a:r>
            <a:endParaRPr lang="en-US" sz="2400" dirty="0">
              <a:solidFill>
                <a:schemeClr val="bg1"/>
              </a:solidFill>
            </a:endParaRPr>
          </a:p>
        </p:txBody>
      </p:sp>
      <p:sp>
        <p:nvSpPr>
          <p:cNvPr id="3" name="مربع نص 2"/>
          <p:cNvSpPr txBox="1"/>
          <p:nvPr/>
        </p:nvSpPr>
        <p:spPr>
          <a:xfrm>
            <a:off x="1445623" y="888273"/>
            <a:ext cx="2316479" cy="461665"/>
          </a:xfrm>
          <a:prstGeom prst="rect">
            <a:avLst/>
          </a:prstGeom>
          <a:noFill/>
        </p:spPr>
        <p:txBody>
          <a:bodyPr wrap="square" rtlCol="0">
            <a:spAutoFit/>
          </a:bodyPr>
          <a:lstStyle/>
          <a:p>
            <a:r>
              <a:rPr lang="en-US" sz="2400" dirty="0" smtClean="0">
                <a:solidFill>
                  <a:schemeClr val="bg1"/>
                </a:solidFill>
              </a:rPr>
              <a:t>MgCaB, KCaB</a:t>
            </a:r>
            <a:endParaRPr lang="en-US" sz="2400" dirty="0">
              <a:solidFill>
                <a:schemeClr val="bg1"/>
              </a:solidFill>
            </a:endParaRPr>
          </a:p>
        </p:txBody>
      </p:sp>
    </p:spTree>
    <p:extLst>
      <p:ext uri="{BB962C8B-B14F-4D97-AF65-F5344CB8AC3E}">
        <p14:creationId xmlns:p14="http://schemas.microsoft.com/office/powerpoint/2010/main" val="1478396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57040" y="156756"/>
            <a:ext cx="10353761" cy="731520"/>
          </a:xfrm>
        </p:spPr>
        <p:txBody>
          <a:bodyPr>
            <a:normAutofit/>
          </a:bodyPr>
          <a:lstStyle/>
          <a:p>
            <a:r>
              <a:rPr lang="ar-IQ" sz="4400" dirty="0" smtClean="0">
                <a:solidFill>
                  <a:srgbClr val="FFC000"/>
                </a:solidFill>
              </a:rPr>
              <a:t> ثابت الشبيكة </a:t>
            </a:r>
            <a:endParaRPr lang="en-US" sz="4400" dirty="0">
              <a:solidFill>
                <a:srgbClr val="FFC000"/>
              </a:solidFill>
            </a:endParaRPr>
          </a:p>
        </p:txBody>
      </p:sp>
      <p:pic>
        <p:nvPicPr>
          <p:cNvPr id="5" name="عنصر نائب للمحتوى 4"/>
          <p:cNvPicPr>
            <a:picLocks noGrp="1" noChangeAspect="1"/>
          </p:cNvPicPr>
          <p:nvPr>
            <p:ph sz="half" idx="1"/>
          </p:nvPr>
        </p:nvPicPr>
        <p:blipFill>
          <a:blip r:embed="rId2"/>
          <a:stretch>
            <a:fillRect/>
          </a:stretch>
        </p:blipFill>
        <p:spPr>
          <a:xfrm>
            <a:off x="113211" y="823357"/>
            <a:ext cx="5905984" cy="5333603"/>
          </a:xfrm>
          <a:prstGeom prst="rect">
            <a:avLst/>
          </a:prstGeom>
        </p:spPr>
      </p:pic>
      <p:pic>
        <p:nvPicPr>
          <p:cNvPr id="7" name="عنصر نائب للمحتوى 6"/>
          <p:cNvPicPr>
            <a:picLocks noGrp="1" noChangeAspect="1"/>
          </p:cNvPicPr>
          <p:nvPr>
            <p:ph sz="half" idx="2"/>
          </p:nvPr>
        </p:nvPicPr>
        <p:blipFill>
          <a:blip r:embed="rId3"/>
          <a:stretch>
            <a:fillRect/>
          </a:stretch>
        </p:blipFill>
        <p:spPr>
          <a:xfrm>
            <a:off x="6019195" y="823357"/>
            <a:ext cx="6042176" cy="5333603"/>
          </a:xfrm>
          <a:prstGeom prst="rect">
            <a:avLst/>
          </a:prstGeom>
        </p:spPr>
      </p:pic>
      <p:sp>
        <p:nvSpPr>
          <p:cNvPr id="6" name="مربع نص 5"/>
          <p:cNvSpPr txBox="1"/>
          <p:nvPr/>
        </p:nvSpPr>
        <p:spPr>
          <a:xfrm>
            <a:off x="2429691" y="6312928"/>
            <a:ext cx="1828800" cy="369332"/>
          </a:xfrm>
          <a:prstGeom prst="rect">
            <a:avLst/>
          </a:prstGeom>
          <a:noFill/>
        </p:spPr>
        <p:txBody>
          <a:bodyPr wrap="square" rtlCol="0">
            <a:spAutoFit/>
          </a:bodyPr>
          <a:lstStyle/>
          <a:p>
            <a:r>
              <a:rPr lang="en-US" dirty="0" smtClean="0"/>
              <a:t>MgCaB</a:t>
            </a:r>
            <a:endParaRPr lang="en-US" dirty="0"/>
          </a:p>
        </p:txBody>
      </p:sp>
      <p:sp>
        <p:nvSpPr>
          <p:cNvPr id="8" name="مربع نص 7"/>
          <p:cNvSpPr txBox="1"/>
          <p:nvPr/>
        </p:nvSpPr>
        <p:spPr>
          <a:xfrm>
            <a:off x="8538133" y="6239688"/>
            <a:ext cx="989045" cy="369332"/>
          </a:xfrm>
          <a:prstGeom prst="rect">
            <a:avLst/>
          </a:prstGeom>
          <a:noFill/>
        </p:spPr>
        <p:txBody>
          <a:bodyPr wrap="square" rtlCol="0">
            <a:spAutoFit/>
          </a:bodyPr>
          <a:lstStyle/>
          <a:p>
            <a:r>
              <a:rPr lang="en-US" dirty="0" smtClean="0"/>
              <a:t>KCaB</a:t>
            </a:r>
            <a:endParaRPr lang="en-US" dirty="0"/>
          </a:p>
        </p:txBody>
      </p:sp>
    </p:spTree>
    <p:extLst>
      <p:ext uri="{BB962C8B-B14F-4D97-AF65-F5344CB8AC3E}">
        <p14:creationId xmlns:p14="http://schemas.microsoft.com/office/powerpoint/2010/main" val="4015653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13795" y="113212"/>
            <a:ext cx="10353761" cy="775062"/>
          </a:xfrm>
        </p:spPr>
        <p:txBody>
          <a:bodyPr>
            <a:normAutofit fontScale="90000"/>
          </a:bodyPr>
          <a:lstStyle/>
          <a:p>
            <a:r>
              <a:rPr lang="ar-IQ" dirty="0" smtClean="0"/>
              <a:t>الخصائص الحجمية </a:t>
            </a:r>
            <a:br>
              <a:rPr lang="ar-IQ" dirty="0" smtClean="0"/>
            </a:br>
            <a:r>
              <a:rPr lang="ar-IQ" dirty="0" smtClean="0"/>
              <a:t>كثافة الحالات </a:t>
            </a:r>
            <a:endParaRPr lang="en-US" dirty="0"/>
          </a:p>
        </p:txBody>
      </p:sp>
      <p:pic>
        <p:nvPicPr>
          <p:cNvPr id="5" name="عنصر نائب للمحتوى 4"/>
          <p:cNvPicPr>
            <a:picLocks noGrp="1" noChangeAspect="1"/>
          </p:cNvPicPr>
          <p:nvPr>
            <p:ph sz="half" idx="1"/>
          </p:nvPr>
        </p:nvPicPr>
        <p:blipFill>
          <a:blip r:embed="rId2"/>
          <a:stretch>
            <a:fillRect/>
          </a:stretch>
        </p:blipFill>
        <p:spPr>
          <a:xfrm>
            <a:off x="139337" y="1027611"/>
            <a:ext cx="6000207" cy="5251269"/>
          </a:xfrm>
          <a:prstGeom prst="rect">
            <a:avLst/>
          </a:prstGeom>
        </p:spPr>
      </p:pic>
      <p:pic>
        <p:nvPicPr>
          <p:cNvPr id="7" name="عنصر نائب للمحتوى 6"/>
          <p:cNvPicPr>
            <a:picLocks noGrp="1" noChangeAspect="1"/>
          </p:cNvPicPr>
          <p:nvPr>
            <p:ph sz="half" idx="2"/>
          </p:nvPr>
        </p:nvPicPr>
        <p:blipFill>
          <a:blip r:embed="rId3"/>
          <a:stretch>
            <a:fillRect/>
          </a:stretch>
        </p:blipFill>
        <p:spPr>
          <a:xfrm>
            <a:off x="6139544" y="1027611"/>
            <a:ext cx="5965370" cy="5251269"/>
          </a:xfrm>
          <a:prstGeom prst="rect">
            <a:avLst/>
          </a:prstGeom>
        </p:spPr>
      </p:pic>
      <p:sp>
        <p:nvSpPr>
          <p:cNvPr id="6" name="مربع نص 5"/>
          <p:cNvSpPr txBox="1"/>
          <p:nvPr/>
        </p:nvSpPr>
        <p:spPr>
          <a:xfrm>
            <a:off x="2223173" y="6350603"/>
            <a:ext cx="979715" cy="369332"/>
          </a:xfrm>
          <a:prstGeom prst="rect">
            <a:avLst/>
          </a:prstGeom>
          <a:noFill/>
        </p:spPr>
        <p:txBody>
          <a:bodyPr wrap="square" rtlCol="0">
            <a:spAutoFit/>
          </a:bodyPr>
          <a:lstStyle/>
          <a:p>
            <a:r>
              <a:rPr lang="en-US" dirty="0" smtClean="0"/>
              <a:t>MgCaB</a:t>
            </a:r>
            <a:endParaRPr lang="en-US" dirty="0"/>
          </a:p>
        </p:txBody>
      </p:sp>
      <p:sp>
        <p:nvSpPr>
          <p:cNvPr id="8" name="مربع نص 7"/>
          <p:cNvSpPr txBox="1"/>
          <p:nvPr/>
        </p:nvSpPr>
        <p:spPr>
          <a:xfrm>
            <a:off x="8564880" y="6350603"/>
            <a:ext cx="1045029" cy="369332"/>
          </a:xfrm>
          <a:prstGeom prst="rect">
            <a:avLst/>
          </a:prstGeom>
          <a:noFill/>
        </p:spPr>
        <p:txBody>
          <a:bodyPr wrap="square" rtlCol="0">
            <a:spAutoFit/>
          </a:bodyPr>
          <a:lstStyle/>
          <a:p>
            <a:r>
              <a:rPr lang="en-US" dirty="0" smtClean="0"/>
              <a:t>KCaB</a:t>
            </a:r>
            <a:endParaRPr lang="en-US" dirty="0"/>
          </a:p>
        </p:txBody>
      </p:sp>
    </p:spTree>
    <p:extLst>
      <p:ext uri="{BB962C8B-B14F-4D97-AF65-F5344CB8AC3E}">
        <p14:creationId xmlns:p14="http://schemas.microsoft.com/office/powerpoint/2010/main" val="34715641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p:cNvSpPr txBox="1"/>
          <p:nvPr/>
        </p:nvSpPr>
        <p:spPr>
          <a:xfrm>
            <a:off x="4632960" y="-78378"/>
            <a:ext cx="2743200" cy="1569660"/>
          </a:xfrm>
          <a:prstGeom prst="rect">
            <a:avLst/>
          </a:prstGeom>
          <a:noFill/>
        </p:spPr>
        <p:txBody>
          <a:bodyPr wrap="square" rtlCol="0">
            <a:spAutoFit/>
          </a:bodyPr>
          <a:lstStyle/>
          <a:p>
            <a:r>
              <a:rPr lang="ar-IQ" sz="3200" dirty="0" smtClean="0">
                <a:solidFill>
                  <a:srgbClr val="FFC000"/>
                </a:solidFill>
              </a:rPr>
              <a:t>خصائص السطح</a:t>
            </a:r>
          </a:p>
          <a:p>
            <a:r>
              <a:rPr lang="ar-IQ" sz="3200" dirty="0" smtClean="0">
                <a:solidFill>
                  <a:srgbClr val="FFC000"/>
                </a:solidFill>
              </a:rPr>
              <a:t>1- السطح (111)</a:t>
            </a:r>
          </a:p>
          <a:p>
            <a:pPr algn="r" rtl="1"/>
            <a:r>
              <a:rPr lang="ar-IQ" sz="3200" dirty="0" smtClean="0">
                <a:solidFill>
                  <a:srgbClr val="FFC000"/>
                </a:solidFill>
              </a:rPr>
              <a:t>المركب </a:t>
            </a:r>
            <a:r>
              <a:rPr lang="en-US" sz="3200" dirty="0" smtClean="0">
                <a:solidFill>
                  <a:srgbClr val="FFC000"/>
                </a:solidFill>
              </a:rPr>
              <a:t>MgCaB</a:t>
            </a:r>
            <a:r>
              <a:rPr lang="ar-IQ" sz="3200" dirty="0" smtClean="0">
                <a:solidFill>
                  <a:srgbClr val="FFC000"/>
                </a:solidFill>
              </a:rPr>
              <a:t> </a:t>
            </a:r>
            <a:endParaRPr lang="en-US" sz="3200" dirty="0">
              <a:solidFill>
                <a:srgbClr val="FFC000"/>
              </a:solidFill>
            </a:endParaRPr>
          </a:p>
        </p:txBody>
      </p:sp>
      <p:pic>
        <p:nvPicPr>
          <p:cNvPr id="4" name="صورة 3"/>
          <p:cNvPicPr>
            <a:picLocks noChangeAspect="1"/>
          </p:cNvPicPr>
          <p:nvPr/>
        </p:nvPicPr>
        <p:blipFill>
          <a:blip r:embed="rId2"/>
          <a:stretch>
            <a:fillRect/>
          </a:stretch>
        </p:blipFill>
        <p:spPr>
          <a:xfrm>
            <a:off x="-69668" y="1491281"/>
            <a:ext cx="4215287" cy="4918227"/>
          </a:xfrm>
          <a:prstGeom prst="rect">
            <a:avLst/>
          </a:prstGeom>
        </p:spPr>
      </p:pic>
      <p:pic>
        <p:nvPicPr>
          <p:cNvPr id="5" name="صورة 4"/>
          <p:cNvPicPr>
            <a:picLocks noChangeAspect="1"/>
          </p:cNvPicPr>
          <p:nvPr/>
        </p:nvPicPr>
        <p:blipFill>
          <a:blip r:embed="rId3"/>
          <a:stretch>
            <a:fillRect/>
          </a:stretch>
        </p:blipFill>
        <p:spPr>
          <a:xfrm>
            <a:off x="4145618" y="1491282"/>
            <a:ext cx="3996895" cy="4918226"/>
          </a:xfrm>
          <a:prstGeom prst="rect">
            <a:avLst/>
          </a:prstGeom>
        </p:spPr>
      </p:pic>
      <p:pic>
        <p:nvPicPr>
          <p:cNvPr id="6" name="صورة 5"/>
          <p:cNvPicPr>
            <a:picLocks noChangeAspect="1"/>
          </p:cNvPicPr>
          <p:nvPr/>
        </p:nvPicPr>
        <p:blipFill>
          <a:blip r:embed="rId4"/>
          <a:stretch>
            <a:fillRect/>
          </a:stretch>
        </p:blipFill>
        <p:spPr>
          <a:xfrm>
            <a:off x="8142513" y="1491282"/>
            <a:ext cx="4049487" cy="4918226"/>
          </a:xfrm>
          <a:prstGeom prst="rect">
            <a:avLst/>
          </a:prstGeom>
        </p:spPr>
      </p:pic>
      <p:sp>
        <p:nvSpPr>
          <p:cNvPr id="7" name="مربع نص 6"/>
          <p:cNvSpPr txBox="1"/>
          <p:nvPr/>
        </p:nvSpPr>
        <p:spPr>
          <a:xfrm>
            <a:off x="1097280" y="6409508"/>
            <a:ext cx="1820092" cy="369332"/>
          </a:xfrm>
          <a:prstGeom prst="rect">
            <a:avLst/>
          </a:prstGeom>
          <a:noFill/>
        </p:spPr>
        <p:txBody>
          <a:bodyPr wrap="square" rtlCol="0">
            <a:spAutoFit/>
          </a:bodyPr>
          <a:lstStyle/>
          <a:p>
            <a:pPr algn="r" rtl="1"/>
            <a:r>
              <a:rPr lang="ar-IQ" dirty="0" smtClean="0"/>
              <a:t>النهاية </a:t>
            </a:r>
            <a:r>
              <a:rPr lang="en-US" dirty="0" smtClean="0"/>
              <a:t>Mg</a:t>
            </a:r>
            <a:endParaRPr lang="en-US" dirty="0"/>
          </a:p>
        </p:txBody>
      </p:sp>
      <p:sp>
        <p:nvSpPr>
          <p:cNvPr id="8" name="مربع نص 7"/>
          <p:cNvSpPr txBox="1"/>
          <p:nvPr/>
        </p:nvSpPr>
        <p:spPr>
          <a:xfrm>
            <a:off x="5238206" y="6409508"/>
            <a:ext cx="1532708" cy="369332"/>
          </a:xfrm>
          <a:prstGeom prst="rect">
            <a:avLst/>
          </a:prstGeom>
          <a:noFill/>
        </p:spPr>
        <p:txBody>
          <a:bodyPr wrap="square" rtlCol="0">
            <a:spAutoFit/>
          </a:bodyPr>
          <a:lstStyle/>
          <a:p>
            <a:pPr algn="r" rtl="1"/>
            <a:r>
              <a:rPr lang="ar-IQ" dirty="0" smtClean="0"/>
              <a:t>النهاية </a:t>
            </a:r>
            <a:r>
              <a:rPr lang="en-US" dirty="0" smtClean="0"/>
              <a:t>Ca</a:t>
            </a:r>
            <a:endParaRPr lang="en-US" dirty="0"/>
          </a:p>
        </p:txBody>
      </p:sp>
      <p:sp>
        <p:nvSpPr>
          <p:cNvPr id="9" name="مربع نص 8"/>
          <p:cNvSpPr txBox="1"/>
          <p:nvPr/>
        </p:nvSpPr>
        <p:spPr>
          <a:xfrm>
            <a:off x="9366068" y="6411293"/>
            <a:ext cx="1602377" cy="369332"/>
          </a:xfrm>
          <a:prstGeom prst="rect">
            <a:avLst/>
          </a:prstGeom>
          <a:noFill/>
        </p:spPr>
        <p:txBody>
          <a:bodyPr wrap="square" rtlCol="0">
            <a:spAutoFit/>
          </a:bodyPr>
          <a:lstStyle/>
          <a:p>
            <a:pPr algn="r" rtl="1"/>
            <a:r>
              <a:rPr lang="ar-IQ" dirty="0" smtClean="0"/>
              <a:t>النهاية </a:t>
            </a:r>
            <a:r>
              <a:rPr lang="en-US" dirty="0"/>
              <a:t>B</a:t>
            </a:r>
          </a:p>
        </p:txBody>
      </p:sp>
    </p:spTree>
    <p:extLst>
      <p:ext uri="{BB962C8B-B14F-4D97-AF65-F5344CB8AC3E}">
        <p14:creationId xmlns:p14="http://schemas.microsoft.com/office/powerpoint/2010/main" val="1452680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3997234" y="0"/>
            <a:ext cx="3570514" cy="1077218"/>
          </a:xfrm>
          <a:prstGeom prst="rect">
            <a:avLst/>
          </a:prstGeom>
          <a:noFill/>
        </p:spPr>
        <p:txBody>
          <a:bodyPr wrap="square" rtlCol="0">
            <a:spAutoFit/>
          </a:bodyPr>
          <a:lstStyle/>
          <a:p>
            <a:pPr algn="r" rtl="1"/>
            <a:r>
              <a:rPr lang="ar-IQ" sz="3200" dirty="0" smtClean="0">
                <a:solidFill>
                  <a:srgbClr val="FFC000"/>
                </a:solidFill>
              </a:rPr>
              <a:t>خصائص السطح (111)</a:t>
            </a:r>
          </a:p>
          <a:p>
            <a:pPr algn="r" rtl="1"/>
            <a:r>
              <a:rPr lang="ar-IQ" sz="3200" dirty="0" smtClean="0">
                <a:solidFill>
                  <a:srgbClr val="FFC000"/>
                </a:solidFill>
              </a:rPr>
              <a:t>المركب </a:t>
            </a:r>
            <a:r>
              <a:rPr lang="en-US" sz="3200" dirty="0" smtClean="0">
                <a:solidFill>
                  <a:srgbClr val="FFC000"/>
                </a:solidFill>
              </a:rPr>
              <a:t>KCaB</a:t>
            </a:r>
            <a:endParaRPr lang="en-US" sz="3200" dirty="0">
              <a:solidFill>
                <a:srgbClr val="FFC000"/>
              </a:solidFill>
            </a:endParaRPr>
          </a:p>
        </p:txBody>
      </p:sp>
      <p:pic>
        <p:nvPicPr>
          <p:cNvPr id="3" name="صورة 2"/>
          <p:cNvPicPr>
            <a:picLocks noChangeAspect="1"/>
          </p:cNvPicPr>
          <p:nvPr/>
        </p:nvPicPr>
        <p:blipFill>
          <a:blip r:embed="rId2"/>
          <a:stretch>
            <a:fillRect/>
          </a:stretch>
        </p:blipFill>
        <p:spPr>
          <a:xfrm>
            <a:off x="0" y="1077218"/>
            <a:ext cx="4302750" cy="5306164"/>
          </a:xfrm>
          <a:prstGeom prst="rect">
            <a:avLst/>
          </a:prstGeom>
        </p:spPr>
      </p:pic>
      <p:pic>
        <p:nvPicPr>
          <p:cNvPr id="4" name="صورة 3"/>
          <p:cNvPicPr>
            <a:picLocks noChangeAspect="1"/>
          </p:cNvPicPr>
          <p:nvPr/>
        </p:nvPicPr>
        <p:blipFill>
          <a:blip r:embed="rId3"/>
          <a:stretch>
            <a:fillRect/>
          </a:stretch>
        </p:blipFill>
        <p:spPr>
          <a:xfrm>
            <a:off x="4302750" y="1077218"/>
            <a:ext cx="4118438" cy="5306164"/>
          </a:xfrm>
          <a:prstGeom prst="rect">
            <a:avLst/>
          </a:prstGeom>
        </p:spPr>
      </p:pic>
      <p:pic>
        <p:nvPicPr>
          <p:cNvPr id="5" name="صورة 4"/>
          <p:cNvPicPr>
            <a:picLocks noChangeAspect="1"/>
          </p:cNvPicPr>
          <p:nvPr/>
        </p:nvPicPr>
        <p:blipFill>
          <a:blip r:embed="rId4"/>
          <a:stretch>
            <a:fillRect/>
          </a:stretch>
        </p:blipFill>
        <p:spPr>
          <a:xfrm>
            <a:off x="8421188" y="1077218"/>
            <a:ext cx="3770812" cy="5306164"/>
          </a:xfrm>
          <a:prstGeom prst="rect">
            <a:avLst/>
          </a:prstGeom>
        </p:spPr>
      </p:pic>
      <p:sp>
        <p:nvSpPr>
          <p:cNvPr id="6" name="مربع نص 5"/>
          <p:cNvSpPr txBox="1"/>
          <p:nvPr/>
        </p:nvSpPr>
        <p:spPr>
          <a:xfrm>
            <a:off x="1014906" y="6392090"/>
            <a:ext cx="1942012" cy="369332"/>
          </a:xfrm>
          <a:prstGeom prst="rect">
            <a:avLst/>
          </a:prstGeom>
          <a:noFill/>
        </p:spPr>
        <p:txBody>
          <a:bodyPr wrap="square" rtlCol="0">
            <a:spAutoFit/>
          </a:bodyPr>
          <a:lstStyle/>
          <a:p>
            <a:pPr algn="r" rtl="1"/>
            <a:r>
              <a:rPr lang="ar-IQ" dirty="0" smtClean="0"/>
              <a:t>النهاية </a:t>
            </a:r>
            <a:r>
              <a:rPr lang="en-US" dirty="0"/>
              <a:t>K</a:t>
            </a:r>
          </a:p>
        </p:txBody>
      </p:sp>
      <p:sp>
        <p:nvSpPr>
          <p:cNvPr id="7" name="مربع نص 6"/>
          <p:cNvSpPr txBox="1"/>
          <p:nvPr/>
        </p:nvSpPr>
        <p:spPr>
          <a:xfrm>
            <a:off x="5460274" y="6446910"/>
            <a:ext cx="1968137" cy="369332"/>
          </a:xfrm>
          <a:prstGeom prst="rect">
            <a:avLst/>
          </a:prstGeom>
          <a:noFill/>
        </p:spPr>
        <p:txBody>
          <a:bodyPr wrap="square" rtlCol="0">
            <a:spAutoFit/>
          </a:bodyPr>
          <a:lstStyle/>
          <a:p>
            <a:pPr algn="r" rtl="1"/>
            <a:r>
              <a:rPr lang="ar-IQ" dirty="0" smtClean="0"/>
              <a:t>النهاية </a:t>
            </a:r>
            <a:r>
              <a:rPr lang="en-US" dirty="0" smtClean="0"/>
              <a:t>Ca</a:t>
            </a:r>
            <a:endParaRPr lang="en-US" dirty="0"/>
          </a:p>
        </p:txBody>
      </p:sp>
      <p:sp>
        <p:nvSpPr>
          <p:cNvPr id="8" name="مربع نص 7"/>
          <p:cNvSpPr txBox="1"/>
          <p:nvPr/>
        </p:nvSpPr>
        <p:spPr>
          <a:xfrm>
            <a:off x="9622971" y="6446910"/>
            <a:ext cx="1837509" cy="369332"/>
          </a:xfrm>
          <a:prstGeom prst="rect">
            <a:avLst/>
          </a:prstGeom>
          <a:noFill/>
        </p:spPr>
        <p:txBody>
          <a:bodyPr wrap="square" rtlCol="0">
            <a:spAutoFit/>
          </a:bodyPr>
          <a:lstStyle/>
          <a:p>
            <a:pPr algn="r" rtl="1"/>
            <a:r>
              <a:rPr lang="ar-IQ" dirty="0" smtClean="0"/>
              <a:t>النهاية </a:t>
            </a:r>
            <a:r>
              <a:rPr lang="en-US" dirty="0"/>
              <a:t>B</a:t>
            </a:r>
          </a:p>
        </p:txBody>
      </p:sp>
    </p:spTree>
    <p:extLst>
      <p:ext uri="{BB962C8B-B14F-4D97-AF65-F5344CB8AC3E}">
        <p14:creationId xmlns:p14="http://schemas.microsoft.com/office/powerpoint/2010/main" val="37723692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TM04033921[[fn=Damask]]</Template>
  <TotalTime>245</TotalTime>
  <Words>284</Words>
  <Application>Microsoft Office PowerPoint</Application>
  <PresentationFormat>شاشة عريضة</PresentationFormat>
  <Paragraphs>58</Paragraphs>
  <Slides>12</Slides>
  <Notes>0</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12</vt:i4>
      </vt:variant>
    </vt:vector>
  </HeadingPairs>
  <TitlesOfParts>
    <vt:vector size="18" baseType="lpstr">
      <vt:lpstr>Arial</vt:lpstr>
      <vt:lpstr>Bookman Old Style</vt:lpstr>
      <vt:lpstr>Calibri</vt:lpstr>
      <vt:lpstr>Rockwell</vt:lpstr>
      <vt:lpstr>Times New Roman</vt:lpstr>
      <vt:lpstr>Damask</vt:lpstr>
      <vt:lpstr>عرض تقديمي في PowerPoint</vt:lpstr>
      <vt:lpstr>عرض تقديمي في PowerPoint</vt:lpstr>
      <vt:lpstr>عرض تقديمي في PowerPoint</vt:lpstr>
      <vt:lpstr>عرض تقديمي في PowerPoint</vt:lpstr>
      <vt:lpstr>عرض تقديمي في PowerPoint</vt:lpstr>
      <vt:lpstr> ثابت الشبيكة </vt:lpstr>
      <vt:lpstr>الخصائص الحجمية  كثافة الحالات </vt:lpstr>
      <vt:lpstr>عرض تقديمي في PowerPoint</vt:lpstr>
      <vt:lpstr>عرض تقديمي في PowerPoint</vt:lpstr>
      <vt:lpstr>2- للسطح (001)</vt:lpstr>
      <vt:lpstr>2- السطح (001)</vt:lpstr>
      <vt:lpstr>عرض تقديمي في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Widabdulkader</dc:creator>
  <cp:lastModifiedBy>Widabdulkader</cp:lastModifiedBy>
  <cp:revision>30</cp:revision>
  <dcterms:created xsi:type="dcterms:W3CDTF">2021-07-02T22:36:16Z</dcterms:created>
  <dcterms:modified xsi:type="dcterms:W3CDTF">2021-07-12T04:43:27Z</dcterms:modified>
</cp:coreProperties>
</file>